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715000" cx="9144000"/>
  <p:notesSz cx="6858000" cy="9144000"/>
  <p:embeddedFontLst>
    <p:embeddedFont>
      <p:font typeface="Economica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F373E45-2585-4857-814C-AE581548D479}">
  <a:tblStyle styleId="{4F373E45-2585-4857-814C-AE581548D4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0C3832A-B0E8-499A-8D45-0AC9F5FF44B5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Economica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Economica-italic.fntdata"/><Relationship Id="rId12" Type="http://schemas.openxmlformats.org/officeDocument/2006/relationships/slide" Target="slides/slide6.xml"/><Relationship Id="rId34" Type="http://schemas.openxmlformats.org/officeDocument/2006/relationships/font" Target="fonts/Economica-bold.fntdata"/><Relationship Id="rId15" Type="http://schemas.openxmlformats.org/officeDocument/2006/relationships/slide" Target="slides/slide9.xml"/><Relationship Id="rId37" Type="http://schemas.openxmlformats.org/officeDocument/2006/relationships/font" Target="fonts/OpenSans-regular.fntdata"/><Relationship Id="rId14" Type="http://schemas.openxmlformats.org/officeDocument/2006/relationships/slide" Target="slides/slide8.xml"/><Relationship Id="rId36" Type="http://schemas.openxmlformats.org/officeDocument/2006/relationships/font" Target="fonts/Economica-boldItalic.fntdata"/><Relationship Id="rId17" Type="http://schemas.openxmlformats.org/officeDocument/2006/relationships/slide" Target="slides/slide11.xml"/><Relationship Id="rId39" Type="http://schemas.openxmlformats.org/officeDocument/2006/relationships/font" Target="fonts/OpenSans-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58cdccf96_0_5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58cdccf9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58cdccf96_0_6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58cdccf9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68d8a86f7_0_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68d8a86f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d2f1c96bd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d2f1c96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5f14fbec2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5f14fbe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86b705b5f_0_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86b705b5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86b705b5f_0_3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86b705b5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58cdccf96_0_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58cdccf9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060a8dd89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060a8dd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tendance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b42568bb7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b42568b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a2faae3d5_0_1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a2faae3d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a2faae3d5_0_3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a2faae3d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a2faae3d5_0_2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a2faae3d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NES &gt; 0 ( padj top 15 )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NES &lt; 0 </a:t>
            </a:r>
            <a:r>
              <a:rPr lang="fr">
                <a:solidFill>
                  <a:schemeClr val="dk1"/>
                </a:solidFill>
              </a:rPr>
              <a:t>( padj top 15 )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=540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exclude pathway DISEASE-DEVELOPMENT-INFECTION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suppression pathways trop spécific -&gt; ceux avec moins de 5 genes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=243 dont 134 unique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1154 genes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 jour et type cel on garde seulement le  min top 10 genespadj + abs(logFoldchange &gt;= 0.3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garde seulement les pathway dont il reste au moins 2 genes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58cdccf96_0_6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58cdccf9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NES &gt; 0 ( padj top 15 )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NES &lt; 0 </a:t>
            </a:r>
            <a:r>
              <a:rPr lang="fr">
                <a:solidFill>
                  <a:schemeClr val="dk1"/>
                </a:solidFill>
              </a:rPr>
              <a:t>( padj top 15 )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=540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exclude pathway DISEASE-DEVELOPMENT-INFECTION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suppression pathways trop spécific -&gt; ceux avec moins de 5 genes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=243 dont 134 unique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1154 genes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 jour et type cel on garde seulement le  min top 10 genespadj + abs(logFoldchange &gt;= 0.3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garde seulement les pathway dont il reste au moins 2 genes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a2faae3d5_0_5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a2faae3d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060a8dd89_0_1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060a8dd8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0f45d1a4d_0_2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0f45d1a4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0f45d1a4d_0_2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0f45d1a4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751fb4475_0_1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751fb447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aa88caace_0_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aa88caac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aa88caace_0_1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aa88caac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125f61a9d_0_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125f61a9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0f45d1a4d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0f45d1a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58cdccf96_0_4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58cdccf9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58cdccf96_0_5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58cdccf9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840778"/>
            <a:ext cx="1081625" cy="1249932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629707"/>
            <a:ext cx="1081625" cy="1249932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604728"/>
            <a:ext cx="3054600" cy="17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462867"/>
            <a:ext cx="30546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606333"/>
            <a:ext cx="9144000" cy="10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063472"/>
            <a:ext cx="8520600" cy="23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513333"/>
            <a:ext cx="85206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511361"/>
            <a:ext cx="1081625" cy="1249932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953707"/>
            <a:ext cx="1081625" cy="1249932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2007167"/>
            <a:ext cx="7596600" cy="17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606333"/>
            <a:ext cx="9144000" cy="10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51028"/>
            <a:ext cx="8520600" cy="9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361361"/>
            <a:ext cx="8520600" cy="3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51028"/>
            <a:ext cx="8520600" cy="9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361361"/>
            <a:ext cx="3999900" cy="3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361361"/>
            <a:ext cx="3999900" cy="3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51028"/>
            <a:ext cx="8520600" cy="9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554889"/>
            <a:ext cx="28080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606333"/>
            <a:ext cx="9144000" cy="10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00167"/>
            <a:ext cx="5878800" cy="45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8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995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32528"/>
            <a:ext cx="4045200" cy="19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3076667"/>
            <a:ext cx="4045200" cy="17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804667"/>
            <a:ext cx="3837000" cy="4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687694"/>
            <a:ext cx="59988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51028"/>
            <a:ext cx="85206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361361"/>
            <a:ext cx="8520600" cy="3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803750" y="707967"/>
            <a:ext cx="7596600" cy="17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RNA-seq analysis of 6 cell types in regeneration muscle tissue between young and old mice</a:t>
            </a:r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8550" y="4151000"/>
            <a:ext cx="2314224" cy="11088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1824900" y="2478250"/>
            <a:ext cx="54522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Partenariat des équipes de</a:t>
            </a:r>
            <a:r>
              <a:rPr lang="fr" sz="1300">
                <a:latin typeface="Open Sans"/>
                <a:ea typeface="Open Sans"/>
                <a:cs typeface="Open Sans"/>
                <a:sym typeface="Open Sans"/>
              </a:rPr>
              <a:t>:	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●"/>
            </a:pPr>
            <a:r>
              <a:rPr lang="fr" sz="1300">
                <a:latin typeface="Open Sans"/>
                <a:ea typeface="Open Sans"/>
                <a:cs typeface="Open Sans"/>
                <a:sym typeface="Open Sans"/>
              </a:rPr>
              <a:t>Dr. Fabien LE GRAND 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●"/>
            </a:pPr>
            <a:r>
              <a:rPr lang="fr" sz="1300">
                <a:latin typeface="Open Sans"/>
                <a:ea typeface="Open Sans"/>
                <a:cs typeface="Open Sans"/>
                <a:sym typeface="Open Sans"/>
              </a:rPr>
              <a:t>Dr. Bénédicte CHAZAUD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●"/>
            </a:pPr>
            <a:r>
              <a:rPr lang="fr" sz="1300">
                <a:latin typeface="Open Sans"/>
                <a:ea typeface="Open Sans"/>
                <a:cs typeface="Open Sans"/>
                <a:sym typeface="Open Sans"/>
              </a:rPr>
              <a:t>Dr. Jérôme FEIGE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Open Sans"/>
                <a:ea typeface="Open Sans"/>
                <a:cs typeface="Open Sans"/>
                <a:sym typeface="Open Sans"/>
              </a:rPr>
              <a:t>Contributeurs Principaux: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●"/>
            </a:pPr>
            <a:r>
              <a:rPr lang="fr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PhD Hoang DIEU-HUONG	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●"/>
            </a:pPr>
            <a:r>
              <a:rPr lang="fr" sz="1300">
                <a:latin typeface="Open Sans"/>
                <a:ea typeface="Open Sans"/>
                <a:cs typeface="Open Sans"/>
                <a:sym typeface="Open Sans"/>
              </a:rPr>
              <a:t>IE Johanna GALVIS-LACROUX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●"/>
            </a:pPr>
            <a:r>
              <a:rPr lang="fr" sz="1300">
                <a:latin typeface="Open Sans"/>
                <a:ea typeface="Open Sans"/>
                <a:cs typeface="Open Sans"/>
                <a:sym typeface="Open Sans"/>
              </a:rPr>
              <a:t>IE William JARASSIE</a:t>
            </a:r>
            <a:r>
              <a:rPr lang="fr" sz="1300">
                <a:latin typeface="Open Sans"/>
                <a:ea typeface="Open Sans"/>
                <a:cs typeface="Open Sans"/>
                <a:sym typeface="Open Sans"/>
              </a:rPr>
              <a:t>R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●"/>
            </a:pPr>
            <a:r>
              <a:rPr lang="fr" sz="1300">
                <a:latin typeface="Open Sans"/>
                <a:ea typeface="Open Sans"/>
                <a:cs typeface="Open Sans"/>
                <a:sym typeface="Open Sans"/>
              </a:rPr>
              <a:t>IE Pauline MOULLÉ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5" name="Google Shape;65;p13"/>
          <p:cNvCxnSpPr/>
          <p:nvPr/>
        </p:nvCxnSpPr>
        <p:spPr>
          <a:xfrm flipH="1" rot="10800000">
            <a:off x="1558100" y="2346000"/>
            <a:ext cx="6087900" cy="15900"/>
          </a:xfrm>
          <a:prstGeom prst="straightConnector1">
            <a:avLst/>
          </a:prstGeom>
          <a:noFill/>
          <a:ln cap="flat" cmpd="sng" w="76200">
            <a:solidFill>
              <a:srgbClr val="CCA67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 b="30916" l="0" r="0" t="25081"/>
          <a:stretch/>
        </p:blipFill>
        <p:spPr>
          <a:xfrm>
            <a:off x="-37550" y="268250"/>
            <a:ext cx="9144000" cy="4937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3"/>
          <p:cNvPicPr preferRelativeResize="0"/>
          <p:nvPr/>
        </p:nvPicPr>
        <p:blipFill rotWithShape="1">
          <a:blip r:embed="rId3">
            <a:alphaModFix/>
          </a:blip>
          <a:srcRect b="-331" l="0" r="0" t="68740"/>
          <a:stretch/>
        </p:blipFill>
        <p:spPr>
          <a:xfrm>
            <a:off x="-1388850" y="495650"/>
            <a:ext cx="11681873" cy="452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/>
        </p:nvSpPr>
        <p:spPr>
          <a:xfrm>
            <a:off x="371625" y="1117500"/>
            <a:ext cx="43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Economica"/>
                <a:ea typeface="Economica"/>
                <a:cs typeface="Economica"/>
                <a:sym typeface="Economica"/>
              </a:rPr>
              <a:t>Calculate Tau Specificity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371625" y="1549150"/>
            <a:ext cx="710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pen Sans"/>
                <a:ea typeface="Open Sans"/>
                <a:cs typeface="Open Sans"/>
                <a:sym typeface="Open Sans"/>
              </a:rPr>
              <a:t>Index de spécificité Tau (τ ) calculate for each gene at a condition </a:t>
            </a:r>
            <a:r>
              <a:rPr lang="fr" sz="1100">
                <a:latin typeface="Open Sans"/>
                <a:ea typeface="Open Sans"/>
                <a:cs typeface="Open Sans"/>
                <a:sym typeface="Open Sans"/>
              </a:rPr>
              <a:t>chosen age +Day postInjury </a:t>
            </a:r>
            <a:r>
              <a:rPr lang="fr" sz="1100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5241600" y="3889520"/>
            <a:ext cx="2718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pen Sans"/>
                <a:ea typeface="Open Sans"/>
                <a:cs typeface="Open Sans"/>
                <a:sym typeface="Open Sans"/>
              </a:rPr>
              <a:t>Keep the cell type the more expressed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pen Sans"/>
                <a:ea typeface="Open Sans"/>
                <a:cs typeface="Open Sans"/>
                <a:sym typeface="Open Sans"/>
              </a:rPr>
              <a:t>If equality, keep the 2 types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5749" y="1979225"/>
            <a:ext cx="3212525" cy="692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0" name="Google Shape;190;p24"/>
          <p:cNvGraphicFramePr/>
          <p:nvPr/>
        </p:nvGraphicFramePr>
        <p:xfrm>
          <a:off x="479400" y="313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{4F373E45-2585-4857-814C-AE581548D479}</a:tableStyleId>
              </a:tblPr>
              <a:tblGrid>
                <a:gridCol w="989750"/>
                <a:gridCol w="1173675"/>
                <a:gridCol w="655625"/>
                <a:gridCol w="1139950"/>
                <a:gridCol w="989750"/>
                <a:gridCol w="997450"/>
                <a:gridCol w="1132625"/>
                <a:gridCol w="862275"/>
              </a:tblGrid>
              <a:tr h="51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GeneID</a:t>
                      </a: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  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GeneSymbol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τ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</a:t>
                      </a: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lassification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whichMAX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nbMAX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maxlog10TPM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AgeDay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1" name="Google Shape;191;p24"/>
          <p:cNvSpPr txBox="1"/>
          <p:nvPr/>
        </p:nvSpPr>
        <p:spPr>
          <a:xfrm>
            <a:off x="570150" y="3889520"/>
            <a:ext cx="2666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pen Sans"/>
                <a:ea typeface="Open Sans"/>
                <a:cs typeface="Open Sans"/>
                <a:sym typeface="Open Sans"/>
              </a:rPr>
              <a:t>Gene classification: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</a:pPr>
            <a:r>
              <a:rPr lang="fr" sz="1100">
                <a:latin typeface="Open Sans"/>
                <a:ea typeface="Open Sans"/>
                <a:cs typeface="Open Sans"/>
                <a:sym typeface="Open Sans"/>
              </a:rPr>
              <a:t>Tau &gt;= 0.8 ~ specific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</a:pPr>
            <a:r>
              <a:rPr lang="fr" sz="1100">
                <a:latin typeface="Open Sans"/>
                <a:ea typeface="Open Sans"/>
                <a:cs typeface="Open Sans"/>
                <a:sym typeface="Open Sans"/>
              </a:rPr>
              <a:t>0.5 &lt;=Tau &lt; 0.8 ~ intermediate,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</a:pPr>
            <a:r>
              <a:rPr lang="fr" sz="1100">
                <a:latin typeface="Open Sans"/>
                <a:ea typeface="Open Sans"/>
                <a:cs typeface="Open Sans"/>
                <a:sym typeface="Open Sans"/>
              </a:rPr>
              <a:t>Tau &lt; 0.5 ~ housekeeping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479400" y="2703200"/>
            <a:ext cx="244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pen Sans"/>
                <a:ea typeface="Open Sans"/>
                <a:cs typeface="Open Sans"/>
                <a:sym typeface="Open Sans"/>
              </a:rPr>
              <a:t>Table resultat: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3" name="Google Shape;193;p24"/>
          <p:cNvCxnSpPr>
            <a:endCxn id="191" idx="0"/>
          </p:cNvCxnSpPr>
          <p:nvPr/>
        </p:nvCxnSpPr>
        <p:spPr>
          <a:xfrm flipH="1">
            <a:off x="1903500" y="3634520"/>
            <a:ext cx="1919100" cy="25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4"/>
          <p:cNvCxnSpPr>
            <a:endCxn id="188" idx="0"/>
          </p:cNvCxnSpPr>
          <p:nvPr/>
        </p:nvCxnSpPr>
        <p:spPr>
          <a:xfrm>
            <a:off x="4918950" y="3644120"/>
            <a:ext cx="1682100" cy="2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4"/>
          <p:cNvSpPr txBox="1"/>
          <p:nvPr>
            <p:ph type="title"/>
          </p:nvPr>
        </p:nvSpPr>
        <p:spPr>
          <a:xfrm>
            <a:off x="339050" y="-25825"/>
            <a:ext cx="8327400" cy="8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3600"/>
              <a:t>Gene specificity to a type cell</a:t>
            </a:r>
            <a:endParaRPr b="1"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5"/>
          <p:cNvPicPr preferRelativeResize="0"/>
          <p:nvPr/>
        </p:nvPicPr>
        <p:blipFill rotWithShape="1">
          <a:blip r:embed="rId3">
            <a:alphaModFix/>
          </a:blip>
          <a:srcRect b="0" l="0" r="0" t="7235"/>
          <a:stretch/>
        </p:blipFill>
        <p:spPr>
          <a:xfrm>
            <a:off x="642013" y="691825"/>
            <a:ext cx="4495577" cy="521422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5805125" y="2441850"/>
            <a:ext cx="320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Without DEG analyse , the gene specificity dynamique change in young and old condition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2" name="Google Shape;202;p25"/>
          <p:cNvCxnSpPr/>
          <p:nvPr/>
        </p:nvCxnSpPr>
        <p:spPr>
          <a:xfrm>
            <a:off x="5369550" y="2658475"/>
            <a:ext cx="353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25"/>
          <p:cNvSpPr txBox="1"/>
          <p:nvPr>
            <p:ph idx="4294967295" type="title"/>
          </p:nvPr>
        </p:nvSpPr>
        <p:spPr>
          <a:xfrm>
            <a:off x="339050" y="-25825"/>
            <a:ext cx="8327400" cy="8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3600"/>
              <a:t>Gene specificity to a type cell</a:t>
            </a:r>
            <a:endParaRPr b="1"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/>
        </p:nvSpPr>
        <p:spPr>
          <a:xfrm>
            <a:off x="4704875" y="783275"/>
            <a:ext cx="43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Economica"/>
                <a:ea typeface="Economica"/>
                <a:cs typeface="Economica"/>
                <a:sym typeface="Economica"/>
              </a:rPr>
              <a:t>Are the specific genes in young condition the same as in old condition? 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5805125" y="2441850"/>
            <a:ext cx="320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Without DEG analyse , the gene specificity dynamique change in young and old condition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0" name="Google Shape;210;p26"/>
          <p:cNvCxnSpPr/>
          <p:nvPr/>
        </p:nvCxnSpPr>
        <p:spPr>
          <a:xfrm>
            <a:off x="5369550" y="2658475"/>
            <a:ext cx="353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1" name="Google Shape;211;p26"/>
          <p:cNvPicPr preferRelativeResize="0"/>
          <p:nvPr/>
        </p:nvPicPr>
        <p:blipFill rotWithShape="1">
          <a:blip r:embed="rId3">
            <a:alphaModFix/>
          </a:blip>
          <a:srcRect b="0" l="0" r="0" t="7235"/>
          <a:stretch/>
        </p:blipFill>
        <p:spPr>
          <a:xfrm>
            <a:off x="642013" y="691825"/>
            <a:ext cx="4495577" cy="521422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>
            <p:ph idx="4294967295" type="title"/>
          </p:nvPr>
        </p:nvSpPr>
        <p:spPr>
          <a:xfrm>
            <a:off x="339050" y="-25825"/>
            <a:ext cx="4798500" cy="8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3600"/>
              <a:t>Gene specificity to a type cell</a:t>
            </a:r>
            <a:endParaRPr b="1"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/>
        </p:nvSpPr>
        <p:spPr>
          <a:xfrm>
            <a:off x="5805125" y="2441850"/>
            <a:ext cx="3206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➔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maybe interesting ?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Genes where the specificity changes between Y-O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Genes where the 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8" name="Google Shape;218;p27"/>
          <p:cNvCxnSpPr/>
          <p:nvPr/>
        </p:nvCxnSpPr>
        <p:spPr>
          <a:xfrm>
            <a:off x="5369550" y="2658475"/>
            <a:ext cx="353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9" name="Google Shape;219;p27"/>
          <p:cNvPicPr preferRelativeResize="0"/>
          <p:nvPr/>
        </p:nvPicPr>
        <p:blipFill rotWithShape="1">
          <a:blip r:embed="rId3">
            <a:alphaModFix/>
          </a:blip>
          <a:srcRect b="50557" l="51397" r="0" t="34031"/>
          <a:stretch/>
        </p:blipFill>
        <p:spPr>
          <a:xfrm>
            <a:off x="5569219" y="4122908"/>
            <a:ext cx="3708375" cy="138574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/>
        </p:nvSpPr>
        <p:spPr>
          <a:xfrm>
            <a:off x="6169975" y="3852750"/>
            <a:ext cx="22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Open Sans"/>
                <a:ea typeface="Open Sans"/>
                <a:cs typeface="Open Sans"/>
                <a:sym typeface="Open Sans"/>
              </a:rPr>
              <a:t>D4				D7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1" name="Google Shape;221;p27"/>
          <p:cNvCxnSpPr>
            <a:stCxn id="222" idx="3"/>
            <a:endCxn id="219" idx="1"/>
          </p:cNvCxnSpPr>
          <p:nvPr/>
        </p:nvCxnSpPr>
        <p:spPr>
          <a:xfrm flipH="1" rot="10800000">
            <a:off x="3689775" y="4815750"/>
            <a:ext cx="1879500" cy="1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3" name="Google Shape;223;p27"/>
          <p:cNvPicPr preferRelativeResize="0"/>
          <p:nvPr/>
        </p:nvPicPr>
        <p:blipFill rotWithShape="1">
          <a:blip r:embed="rId3">
            <a:alphaModFix/>
          </a:blip>
          <a:srcRect b="19176" l="21359" r="23915" t="68462"/>
          <a:stretch/>
        </p:blipFill>
        <p:spPr>
          <a:xfrm>
            <a:off x="4915850" y="796026"/>
            <a:ext cx="4175475" cy="111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7"/>
          <p:cNvCxnSpPr/>
          <p:nvPr/>
        </p:nvCxnSpPr>
        <p:spPr>
          <a:xfrm flipH="1" rot="10800000">
            <a:off x="2549625" y="1887450"/>
            <a:ext cx="2489700" cy="21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7"/>
          <p:cNvSpPr txBox="1"/>
          <p:nvPr/>
        </p:nvSpPr>
        <p:spPr>
          <a:xfrm>
            <a:off x="6169963" y="395825"/>
            <a:ext cx="22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Open Sans"/>
                <a:ea typeface="Open Sans"/>
                <a:cs typeface="Open Sans"/>
                <a:sym typeface="Open Sans"/>
              </a:rPr>
              <a:t>D2				D4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4728150" y="4252950"/>
            <a:ext cx="9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Open Sans"/>
                <a:ea typeface="Open Sans"/>
                <a:cs typeface="Open Sans"/>
                <a:sym typeface="Open Sans"/>
              </a:rPr>
              <a:t>MuSCs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4461600" y="949263"/>
            <a:ext cx="9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Open Sans"/>
                <a:ea typeface="Open Sans"/>
                <a:cs typeface="Open Sans"/>
                <a:sym typeface="Open Sans"/>
              </a:rPr>
              <a:t>Mac-M1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27"/>
          <p:cNvSpPr/>
          <p:nvPr/>
        </p:nvSpPr>
        <p:spPr>
          <a:xfrm>
            <a:off x="2020175" y="2097450"/>
            <a:ext cx="999000" cy="71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2690775" y="4653150"/>
            <a:ext cx="999000" cy="71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4">
            <a:alphaModFix/>
          </a:blip>
          <a:srcRect b="0" l="0" r="0" t="7235"/>
          <a:stretch/>
        </p:blipFill>
        <p:spPr>
          <a:xfrm>
            <a:off x="642013" y="691825"/>
            <a:ext cx="4495577" cy="521422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>
            <p:ph idx="4294967295" type="title"/>
          </p:nvPr>
        </p:nvSpPr>
        <p:spPr>
          <a:xfrm>
            <a:off x="339050" y="-25825"/>
            <a:ext cx="8327400" cy="8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3600"/>
              <a:t>Gene specificity to a type cell</a:t>
            </a:r>
            <a:endParaRPr b="1"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/>
        </p:nvSpPr>
        <p:spPr>
          <a:xfrm>
            <a:off x="916200" y="1629650"/>
            <a:ext cx="46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585950" y="968800"/>
            <a:ext cx="8080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On gene with on less 3 samples with raw count &gt;= 5 (2 460 gene remove)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DEG Old-Young for each 18 conditions TypeCell.DayPostInjury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25% genes are padj&lt;0.05 on less one condition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28"/>
          <p:cNvSpPr txBox="1"/>
          <p:nvPr>
            <p:ph type="title"/>
          </p:nvPr>
        </p:nvSpPr>
        <p:spPr>
          <a:xfrm>
            <a:off x="339050" y="-25825"/>
            <a:ext cx="8327400" cy="8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UcPeriod"/>
            </a:pPr>
            <a:r>
              <a:rPr b="1" lang="fr" sz="3600"/>
              <a:t>Differential Expressed Genes (DEG)</a:t>
            </a:r>
            <a:endParaRPr b="1"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2" name="Google Shape;242;p29"/>
          <p:cNvGraphicFramePr/>
          <p:nvPr/>
        </p:nvGraphicFramePr>
        <p:xfrm>
          <a:off x="6291075" y="224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{D0C3832A-B0E8-499A-8D45-0AC9F5FF44B5}</a:tableStyleId>
              </a:tblPr>
              <a:tblGrid>
                <a:gridCol w="446325"/>
                <a:gridCol w="382850"/>
                <a:gridCol w="392225"/>
                <a:gridCol w="392225"/>
                <a:gridCol w="392225"/>
                <a:gridCol w="392225"/>
                <a:gridCol w="392225"/>
              </a:tblGrid>
              <a:tr h="36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ECs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FAPs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sCs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M1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M2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Neutro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DC"/>
                    </a:solidFill>
                  </a:tcPr>
                </a:tc>
              </a:tr>
              <a:tr h="31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D0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1.6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F0E442"/>
                          </a:solidFill>
                        </a:rPr>
                        <a:t>8.7</a:t>
                      </a:r>
                      <a:endParaRPr b="1" sz="800">
                        <a:solidFill>
                          <a:srgbClr val="F0E44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8.1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NA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NA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NA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D2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1.0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4.0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56B4E9"/>
                          </a:solidFill>
                        </a:rPr>
                        <a:t>32.3</a:t>
                      </a:r>
                      <a:endParaRPr b="1" sz="800">
                        <a:solidFill>
                          <a:srgbClr val="56B4E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rgbClr val="D55E00"/>
                          </a:solidFill>
                        </a:rPr>
                        <a:t>0.5</a:t>
                      </a:r>
                      <a:endParaRPr sz="800">
                        <a:solidFill>
                          <a:srgbClr val="D55E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rgbClr val="CC79A7"/>
                          </a:solidFill>
                        </a:rPr>
                        <a:t>1.6</a:t>
                      </a:r>
                      <a:endParaRPr sz="800">
                        <a:solidFill>
                          <a:srgbClr val="CC79A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rgbClr val="009E73"/>
                          </a:solidFill>
                        </a:rPr>
                        <a:t>5.3</a:t>
                      </a:r>
                      <a:endParaRPr sz="800">
                        <a:solidFill>
                          <a:srgbClr val="009E7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D4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4.7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6.6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23.4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0.3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0.6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NA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D7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DD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0072B2"/>
                          </a:solidFill>
                        </a:rPr>
                        <a:t>10.4</a:t>
                      </a:r>
                      <a:endParaRPr b="1" sz="800">
                        <a:solidFill>
                          <a:srgbClr val="0072B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7.0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10.1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NA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2.4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NA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25" y="1065875"/>
            <a:ext cx="5911148" cy="413895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>
            <p:ph type="title"/>
          </p:nvPr>
        </p:nvSpPr>
        <p:spPr>
          <a:xfrm>
            <a:off x="339050" y="-25825"/>
            <a:ext cx="8327400" cy="8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UcPeriod"/>
            </a:pPr>
            <a:r>
              <a:rPr b="1" lang="fr" sz="3600"/>
              <a:t>Differential Expressed Genes (DEG)</a:t>
            </a:r>
            <a:endParaRPr b="1"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0"/>
          <p:cNvPicPr preferRelativeResize="0"/>
          <p:nvPr/>
        </p:nvPicPr>
        <p:blipFill rotWithShape="1">
          <a:blip r:embed="rId3">
            <a:alphaModFix/>
          </a:blip>
          <a:srcRect b="1057" l="0" r="0" t="1047"/>
          <a:stretch/>
        </p:blipFill>
        <p:spPr>
          <a:xfrm>
            <a:off x="3647975" y="477325"/>
            <a:ext cx="4606051" cy="48964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0"/>
          <p:cNvSpPr/>
          <p:nvPr/>
        </p:nvSpPr>
        <p:spPr>
          <a:xfrm>
            <a:off x="8184650" y="1769025"/>
            <a:ext cx="247800" cy="142800"/>
          </a:xfrm>
          <a:prstGeom prst="rect">
            <a:avLst/>
          </a:prstGeom>
          <a:solidFill>
            <a:srgbClr val="D3DD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8184650" y="2079150"/>
            <a:ext cx="247800" cy="142800"/>
          </a:xfrm>
          <a:prstGeom prst="rect">
            <a:avLst/>
          </a:prstGeom>
          <a:solidFill>
            <a:srgbClr val="C7B1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8184650" y="2389275"/>
            <a:ext cx="247800" cy="142800"/>
          </a:xfrm>
          <a:prstGeom prst="rect">
            <a:avLst/>
          </a:prstGeom>
          <a:solidFill>
            <a:srgbClr val="44645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8119550" y="1273375"/>
            <a:ext cx="116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Genes DE on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8432450" y="1691725"/>
            <a:ext cx="81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Open Sans"/>
                <a:ea typeface="Open Sans"/>
                <a:cs typeface="Open Sans"/>
                <a:sym typeface="Open Sans"/>
              </a:rPr>
              <a:t>2 conditions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8432450" y="1996650"/>
            <a:ext cx="81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fr" sz="800">
                <a:latin typeface="Open Sans"/>
                <a:ea typeface="Open Sans"/>
                <a:cs typeface="Open Sans"/>
                <a:sym typeface="Open Sans"/>
              </a:rPr>
              <a:t> conditions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8432450" y="2306775"/>
            <a:ext cx="81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fr" sz="800">
                <a:latin typeface="Open Sans"/>
                <a:ea typeface="Open Sans"/>
                <a:cs typeface="Open Sans"/>
                <a:sym typeface="Open Sans"/>
              </a:rPr>
              <a:t> conditions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8119550" y="2689025"/>
            <a:ext cx="116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Nb </a:t>
            </a:r>
            <a:r>
              <a:rPr lang="fr" sz="1000">
                <a:latin typeface="Open Sans"/>
                <a:ea typeface="Open Sans"/>
                <a:cs typeface="Open Sans"/>
                <a:sym typeface="Open Sans"/>
              </a:rPr>
              <a:t>Genes :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30"/>
          <p:cNvSpPr/>
          <p:nvPr/>
        </p:nvSpPr>
        <p:spPr>
          <a:xfrm>
            <a:off x="8222175" y="3009525"/>
            <a:ext cx="322800" cy="37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0"/>
          <p:cNvSpPr/>
          <p:nvPr/>
        </p:nvSpPr>
        <p:spPr>
          <a:xfrm>
            <a:off x="8222175" y="3922875"/>
            <a:ext cx="322800" cy="9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0"/>
          <p:cNvSpPr/>
          <p:nvPr/>
        </p:nvSpPr>
        <p:spPr>
          <a:xfrm>
            <a:off x="8222175" y="3570750"/>
            <a:ext cx="322800" cy="17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0"/>
          <p:cNvSpPr txBox="1"/>
          <p:nvPr/>
        </p:nvSpPr>
        <p:spPr>
          <a:xfrm>
            <a:off x="8544975" y="3818475"/>
            <a:ext cx="81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fr" sz="800">
                <a:latin typeface="Open Sans"/>
                <a:ea typeface="Open Sans"/>
                <a:cs typeface="Open Sans"/>
                <a:sym typeface="Open Sans"/>
              </a:rPr>
              <a:t>4 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30"/>
          <p:cNvSpPr txBox="1"/>
          <p:nvPr/>
        </p:nvSpPr>
        <p:spPr>
          <a:xfrm>
            <a:off x="8544975" y="3062625"/>
            <a:ext cx="81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Open Sans"/>
                <a:ea typeface="Open Sans"/>
                <a:cs typeface="Open Sans"/>
                <a:sym typeface="Open Sans"/>
              </a:rPr>
              <a:t>8</a:t>
            </a:r>
            <a:r>
              <a:rPr lang="fr" sz="800">
                <a:latin typeface="Open Sans"/>
                <a:ea typeface="Open Sans"/>
                <a:cs typeface="Open Sans"/>
                <a:sym typeface="Open Sans"/>
              </a:rPr>
              <a:t>4 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30"/>
          <p:cNvSpPr txBox="1"/>
          <p:nvPr/>
        </p:nvSpPr>
        <p:spPr>
          <a:xfrm>
            <a:off x="8544975" y="3501900"/>
            <a:ext cx="81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Open Sans"/>
                <a:ea typeface="Open Sans"/>
                <a:cs typeface="Open Sans"/>
                <a:sym typeface="Open Sans"/>
              </a:rPr>
              <a:t>38</a:t>
            </a:r>
            <a:r>
              <a:rPr lang="fr" sz="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4" name="Google Shape;264;p30"/>
          <p:cNvCxnSpPr>
            <a:stCxn id="258" idx="1"/>
          </p:cNvCxnSpPr>
          <p:nvPr/>
        </p:nvCxnSpPr>
        <p:spPr>
          <a:xfrm rot="10800000">
            <a:off x="6540975" y="3143325"/>
            <a:ext cx="1681200" cy="5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30"/>
          <p:cNvCxnSpPr>
            <a:stCxn id="259" idx="1"/>
          </p:cNvCxnSpPr>
          <p:nvPr/>
        </p:nvCxnSpPr>
        <p:spPr>
          <a:xfrm flipH="1">
            <a:off x="4566075" y="3972375"/>
            <a:ext cx="365610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30"/>
          <p:cNvCxnSpPr/>
          <p:nvPr/>
        </p:nvCxnSpPr>
        <p:spPr>
          <a:xfrm rot="10800000">
            <a:off x="5241975" y="3120900"/>
            <a:ext cx="3056400" cy="5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30"/>
          <p:cNvSpPr txBox="1"/>
          <p:nvPr/>
        </p:nvSpPr>
        <p:spPr>
          <a:xfrm>
            <a:off x="294025" y="522375"/>
            <a:ext cx="303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Economica"/>
                <a:ea typeface="Economica"/>
                <a:cs typeface="Economica"/>
                <a:sym typeface="Economica"/>
              </a:rPr>
              <a:t>Number Genes DE Young-Old on a TypeCell only on one Day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68" name="Google Shape;268;p30"/>
          <p:cNvSpPr txBox="1"/>
          <p:nvPr/>
        </p:nvSpPr>
        <p:spPr>
          <a:xfrm>
            <a:off x="4693075" y="-124125"/>
            <a:ext cx="303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Economica"/>
                <a:ea typeface="Economica"/>
                <a:cs typeface="Economica"/>
                <a:sym typeface="Economica"/>
              </a:rPr>
              <a:t>Number Genes DE Young-Old on a TypeCell only on more of one Day</a:t>
            </a:r>
            <a:endParaRPr sz="1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69" name="Google Shape;269;p30"/>
          <p:cNvPicPr preferRelativeResize="0"/>
          <p:nvPr/>
        </p:nvPicPr>
        <p:blipFill rotWithShape="1">
          <a:blip r:embed="rId4">
            <a:alphaModFix/>
          </a:blip>
          <a:srcRect b="3857" l="0" r="10120" t="4078"/>
          <a:stretch/>
        </p:blipFill>
        <p:spPr>
          <a:xfrm>
            <a:off x="152400" y="1130675"/>
            <a:ext cx="3317149" cy="41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/>
          <p:cNvSpPr txBox="1"/>
          <p:nvPr/>
        </p:nvSpPr>
        <p:spPr>
          <a:xfrm>
            <a:off x="294025" y="5330175"/>
            <a:ext cx="86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file:///home/bioinfo/BulkAnalysis_plusNetwork/scrip</a:t>
            </a:r>
            <a:r>
              <a:rPr lang="fr">
                <a:solidFill>
                  <a:schemeClr val="dk1"/>
                </a:solidFill>
              </a:rPr>
              <a:t>reportHTML</a:t>
            </a:r>
            <a:r>
              <a:rPr lang="fr"/>
              <a:t>ts/GeneDEsigniOnMoreOneTimePoint.html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type="title"/>
          </p:nvPr>
        </p:nvSpPr>
        <p:spPr>
          <a:xfrm>
            <a:off x="339050" y="-25825"/>
            <a:ext cx="8327400" cy="8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UcPeriod"/>
            </a:pPr>
            <a:r>
              <a:rPr b="1" lang="fr" sz="3600"/>
              <a:t>Differential Expressed Genes (DEG)</a:t>
            </a:r>
            <a:endParaRPr b="1" sz="3600"/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88" y="788800"/>
            <a:ext cx="8393825" cy="479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405525" y="262300"/>
            <a:ext cx="2861400" cy="7857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740325" y="193300"/>
            <a:ext cx="2293800" cy="9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Major Steps</a:t>
            </a:r>
            <a:endParaRPr b="1"/>
          </a:p>
        </p:txBody>
      </p:sp>
      <p:sp>
        <p:nvSpPr>
          <p:cNvPr id="72" name="Google Shape;72;p14"/>
          <p:cNvSpPr/>
          <p:nvPr/>
        </p:nvSpPr>
        <p:spPr>
          <a:xfrm>
            <a:off x="75212" y="1796175"/>
            <a:ext cx="1532100" cy="7857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Experimental design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5592450" y="1796175"/>
            <a:ext cx="3509400" cy="831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Differential Experimental Genes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Gene Set Enrichment Analysis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Gene Tissues Specificity (tau)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Ligands Receptors Analysis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1607325" y="1796175"/>
            <a:ext cx="1426800" cy="7857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Pretreatment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3034125" y="1796175"/>
            <a:ext cx="1426800" cy="7857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Preliminary exploration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5557300" y="1756775"/>
            <a:ext cx="232800" cy="9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4423213" y="2431675"/>
            <a:ext cx="1426800" cy="7857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Dynamic analysis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4423213" y="1184575"/>
            <a:ext cx="1426800" cy="7857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Static analysis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9" name="Google Shape;79;p14"/>
          <p:cNvCxnSpPr>
            <a:stCxn id="74" idx="0"/>
            <a:endCxn id="75" idx="0"/>
          </p:cNvCxnSpPr>
          <p:nvPr/>
        </p:nvCxnSpPr>
        <p:spPr>
          <a:xfrm flipH="1" rot="-5400000">
            <a:off x="2837400" y="1083075"/>
            <a:ext cx="600" cy="14268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4"/>
          <p:cNvSpPr txBox="1"/>
          <p:nvPr/>
        </p:nvSpPr>
        <p:spPr>
          <a:xfrm>
            <a:off x="2251950" y="1279588"/>
            <a:ext cx="136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upstream analysis</a:t>
            </a:r>
            <a:endParaRPr i="1" sz="1100"/>
          </a:p>
        </p:txBody>
      </p:sp>
      <p:cxnSp>
        <p:nvCxnSpPr>
          <p:cNvPr id="81" name="Google Shape;81;p14"/>
          <p:cNvCxnSpPr>
            <a:stCxn id="78" idx="0"/>
            <a:endCxn id="73" idx="0"/>
          </p:cNvCxnSpPr>
          <p:nvPr/>
        </p:nvCxnSpPr>
        <p:spPr>
          <a:xfrm flipH="1" rot="-5400000">
            <a:off x="5733838" y="390925"/>
            <a:ext cx="611700" cy="2199000"/>
          </a:xfrm>
          <a:prstGeom prst="curvedConnector3">
            <a:avLst>
              <a:gd fmla="val -3892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4"/>
          <p:cNvSpPr txBox="1"/>
          <p:nvPr/>
        </p:nvSpPr>
        <p:spPr>
          <a:xfrm>
            <a:off x="6722500" y="929200"/>
            <a:ext cx="186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downstream analysis</a:t>
            </a:r>
            <a:endParaRPr i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2124300" y="4183200"/>
            <a:ext cx="4664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Objectives: Find the pathways and genes differentially expressed between young and old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Represent the interactome of these changes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>
            <p:ph idx="4294967295" type="subTitle"/>
          </p:nvPr>
        </p:nvSpPr>
        <p:spPr>
          <a:xfrm>
            <a:off x="4251725" y="836997"/>
            <a:ext cx="40452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AutoNum type="arabicPeriod"/>
            </a:pPr>
            <a:r>
              <a:rPr b="1" lang="fr" sz="7200">
                <a:latin typeface="Economica"/>
                <a:ea typeface="Economica"/>
                <a:cs typeface="Economica"/>
                <a:sym typeface="Economica"/>
              </a:rPr>
              <a:t>Before</a:t>
            </a:r>
            <a:endParaRPr b="1" sz="72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4408300" y="1484775"/>
            <a:ext cx="46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4408300" y="1229425"/>
            <a:ext cx="3492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 each days and cellType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  top (min padj) 500 genes with a regulation Up and 500 Down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Sort by log2FoldChange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32"/>
          <p:cNvSpPr txBox="1"/>
          <p:nvPr>
            <p:ph idx="4294967295" type="subTitle"/>
          </p:nvPr>
        </p:nvSpPr>
        <p:spPr>
          <a:xfrm>
            <a:off x="4408300" y="2664097"/>
            <a:ext cx="40452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200">
                <a:latin typeface="Economica"/>
                <a:ea typeface="Economica"/>
                <a:cs typeface="Economica"/>
                <a:sym typeface="Economica"/>
              </a:rPr>
              <a:t>2.    Now</a:t>
            </a:r>
            <a:endParaRPr b="1" sz="72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85" name="Google Shape;285;p32"/>
          <p:cNvSpPr txBox="1"/>
          <p:nvPr>
            <p:ph type="title"/>
          </p:nvPr>
        </p:nvSpPr>
        <p:spPr>
          <a:xfrm>
            <a:off x="339050" y="-25825"/>
            <a:ext cx="8327400" cy="8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3600"/>
              <a:t>II. </a:t>
            </a:r>
            <a:r>
              <a:rPr b="1" lang="fr" sz="7200"/>
              <a:t> </a:t>
            </a:r>
            <a:r>
              <a:rPr b="1" lang="fr" sz="3600"/>
              <a:t>Genes Set Enrichment Analysis (GSEA)</a:t>
            </a:r>
            <a:endParaRPr b="1" sz="3600"/>
          </a:p>
        </p:txBody>
      </p:sp>
      <p:sp>
        <p:nvSpPr>
          <p:cNvPr id="286" name="Google Shape;286;p32"/>
          <p:cNvSpPr txBox="1"/>
          <p:nvPr/>
        </p:nvSpPr>
        <p:spPr>
          <a:xfrm>
            <a:off x="339050" y="1229425"/>
            <a:ext cx="39126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➔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Algorithme : </a:t>
            </a: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fGEA use in R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➔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Database: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◆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Genes Set from Molecular Signatures Database (MSigDB) species :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◆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species  = Mus musculus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◆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category C2 = online pathway databases and the biomedical literature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◆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subcategory = Canonical pathways ,Reactome database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4684900" y="3219175"/>
            <a:ext cx="3546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 each days and cellType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  “all” genes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Sort by signed of log2FoldChange * - log10(padj)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Approx 3 000 genes with padj = NA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5" y="600800"/>
            <a:ext cx="9033752" cy="49693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 txBox="1"/>
          <p:nvPr>
            <p:ph type="title"/>
          </p:nvPr>
        </p:nvSpPr>
        <p:spPr>
          <a:xfrm>
            <a:off x="339050" y="-25825"/>
            <a:ext cx="8327400" cy="8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3600"/>
              <a:t>II. </a:t>
            </a:r>
            <a:r>
              <a:rPr b="1" lang="fr" sz="7200"/>
              <a:t> </a:t>
            </a:r>
            <a:r>
              <a:rPr b="1" lang="fr" sz="3600"/>
              <a:t>Genes Set Enrichment Analysis (GSEA)</a:t>
            </a:r>
            <a:endParaRPr b="1" sz="3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>
            <p:ph type="title"/>
          </p:nvPr>
        </p:nvSpPr>
        <p:spPr>
          <a:xfrm>
            <a:off x="339050" y="-25825"/>
            <a:ext cx="8327400" cy="8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3600"/>
              <a:t>II. </a:t>
            </a:r>
            <a:r>
              <a:rPr b="1" lang="fr" sz="7200"/>
              <a:t> </a:t>
            </a:r>
            <a:r>
              <a:rPr b="1" lang="fr" sz="3600"/>
              <a:t>Genes Set Enrichment Analysis (GSEA)</a:t>
            </a:r>
            <a:endParaRPr b="1" sz="3600"/>
          </a:p>
        </p:txBody>
      </p:sp>
      <p:sp>
        <p:nvSpPr>
          <p:cNvPr id="299" name="Google Shape;299;p34"/>
          <p:cNvSpPr txBox="1"/>
          <p:nvPr/>
        </p:nvSpPr>
        <p:spPr>
          <a:xfrm>
            <a:off x="1133975" y="2417100"/>
            <a:ext cx="62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file:///home/bioinfo/BulkAnalysis_plusNetwork/reportHTML/fgseaReport.html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829" y="3366825"/>
            <a:ext cx="2991151" cy="17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650" y="3836725"/>
            <a:ext cx="1818975" cy="10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 txBox="1"/>
          <p:nvPr/>
        </p:nvSpPr>
        <p:spPr>
          <a:xfrm>
            <a:off x="3758500" y="3288575"/>
            <a:ext cx="186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pen Sans"/>
                <a:ea typeface="Open Sans"/>
                <a:cs typeface="Open Sans"/>
                <a:sym typeface="Open Sans"/>
              </a:rPr>
              <a:t>μ=14 « composantes connexes » 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pen Sans"/>
                <a:ea typeface="Open Sans"/>
                <a:cs typeface="Open Sans"/>
                <a:sym typeface="Open Sans"/>
              </a:rPr>
              <a:t>(taille &lt;= 12)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35"/>
          <p:cNvSpPr txBox="1"/>
          <p:nvPr/>
        </p:nvSpPr>
        <p:spPr>
          <a:xfrm>
            <a:off x="2100325" y="2788525"/>
            <a:ext cx="44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Représentation des réseaux: des graphes orientés pondérés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35"/>
          <p:cNvSpPr txBox="1"/>
          <p:nvPr/>
        </p:nvSpPr>
        <p:spPr>
          <a:xfrm>
            <a:off x="577275" y="1659650"/>
            <a:ext cx="25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422850" y="1398050"/>
            <a:ext cx="829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Base on expression table (TPM) and database Ligand Receptor </a:t>
            </a:r>
            <a:r>
              <a:rPr i="1" lang="fr" sz="1200">
                <a:latin typeface="Open Sans"/>
                <a:ea typeface="Open Sans"/>
                <a:cs typeface="Open Sans"/>
                <a:sym typeface="Open Sans"/>
              </a:rPr>
              <a:t>ConnectomeDB2020 :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Calc specificity of Ligand and Receptor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Edge weight =  specificity Ligand * specificity Receptor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35"/>
          <p:cNvSpPr txBox="1"/>
          <p:nvPr>
            <p:ph type="title"/>
          </p:nvPr>
        </p:nvSpPr>
        <p:spPr>
          <a:xfrm>
            <a:off x="339050" y="-25825"/>
            <a:ext cx="8657700" cy="122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/>
              <a:t>NATMI Network Analysis Toolkit for Multicellular Interaction</a:t>
            </a:r>
            <a:endParaRPr b="1" sz="3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title"/>
          </p:nvPr>
        </p:nvSpPr>
        <p:spPr>
          <a:xfrm>
            <a:off x="311700" y="351028"/>
            <a:ext cx="8520600" cy="9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Bilan Static Analysis </a:t>
            </a:r>
            <a:endParaRPr/>
          </a:p>
        </p:txBody>
      </p:sp>
      <p:sp>
        <p:nvSpPr>
          <p:cNvPr id="316" name="Google Shape;316;p36"/>
          <p:cNvSpPr txBox="1"/>
          <p:nvPr>
            <p:ph idx="1" type="body"/>
          </p:nvPr>
        </p:nvSpPr>
        <p:spPr>
          <a:xfrm>
            <a:off x="311700" y="1361350"/>
            <a:ext cx="8602500" cy="3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</a:t>
            </a:r>
            <a:r>
              <a:rPr lang="fr"/>
              <a:t>ach gene has the following information for each DaysPostInjury and TypeCell: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Expression intensity for Old and Young: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 Raw count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 TPM ( mean replicat TPM) ( Normalization by </a:t>
            </a:r>
            <a:r>
              <a:rPr lang="fr"/>
              <a:t>length</a:t>
            </a:r>
            <a:r>
              <a:rPr lang="fr"/>
              <a:t> gene and depth 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DEG Young vs Old: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False Discovery Rate (FDR) with -&gt; padj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Intensity and </a:t>
            </a:r>
            <a:r>
              <a:rPr lang="fr"/>
              <a:t>sense</a:t>
            </a:r>
            <a:r>
              <a:rPr lang="fr"/>
              <a:t> of DEG with -&gt; log2FoldChange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Pathways which it is imply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False Discovery Rate (FDR) with -&gt; padj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((Intensity and sense of regulation of pathway with -&gt; log2FoldChange))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Sensibility at a type of cell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Tau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Implication on a interaction Receptor Ligands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>
            <p:ph type="title"/>
          </p:nvPr>
        </p:nvSpPr>
        <p:spPr>
          <a:xfrm>
            <a:off x="311700" y="351028"/>
            <a:ext cx="8520600" cy="9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Objectives</a:t>
            </a:r>
            <a:endParaRPr/>
          </a:p>
        </p:txBody>
      </p:sp>
      <p:sp>
        <p:nvSpPr>
          <p:cNvPr id="322" name="Google Shape;322;p37"/>
          <p:cNvSpPr txBox="1"/>
          <p:nvPr>
            <p:ph idx="1" type="body"/>
          </p:nvPr>
        </p:nvSpPr>
        <p:spPr>
          <a:xfrm>
            <a:off x="311700" y="1361350"/>
            <a:ext cx="8574000" cy="3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Created a central table with majors informations and the keys access to all specifics info locate in small table  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 sz="1100"/>
              <a:t>For each genes DEG on less one 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◆ </a:t>
            </a:r>
            <a:r>
              <a:rPr lang="fr" sz="1100"/>
              <a:t>Number Specific &amp; intermediate		            ◆ Days     ◆ Type Cell    ◆ NumberOnlyYoung/Old/Share  ◆ Code trends O&amp;Y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Illustrating trends and try to cross trends 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Exploration of dataset with shiny app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 sz="1100"/>
              <a:t>Central table with </a:t>
            </a:r>
            <a:r>
              <a:rPr lang="fr" sz="1100"/>
              <a:t>filters</a:t>
            </a:r>
            <a:r>
              <a:rPr lang="fr" sz="1100"/>
              <a:t> -&gt; allow to select a gene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 sz="1100"/>
              <a:t>Visualisation of his network for Old and Young conditions 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 sz="1100"/>
              <a:t>F</a:t>
            </a:r>
            <a:r>
              <a:rPr lang="fr" sz="1100"/>
              <a:t>ind a way to remove the 2 networks to highlight the differences</a:t>
            </a:r>
            <a:endParaRPr sz="1100"/>
          </a:p>
        </p:txBody>
      </p:sp>
      <p:sp>
        <p:nvSpPr>
          <p:cNvPr id="323" name="Google Shape;323;p37"/>
          <p:cNvSpPr txBox="1"/>
          <p:nvPr/>
        </p:nvSpPr>
        <p:spPr>
          <a:xfrm>
            <a:off x="311700" y="1884975"/>
            <a:ext cx="846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pen Sans"/>
                <a:ea typeface="Open Sans"/>
                <a:cs typeface="Open Sans"/>
                <a:sym typeface="Open Sans"/>
              </a:rPr>
              <a:t>◆ </a:t>
            </a:r>
            <a:r>
              <a:rPr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Number of conditions DEG (padj&lt;0.05)              </a:t>
            </a:r>
            <a:r>
              <a:rPr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◆  Days     ◆ </a:t>
            </a:r>
            <a:r>
              <a:rPr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Type Cell    </a:t>
            </a:r>
            <a:r>
              <a:rPr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◆ Code_illustrating trends ex:FAPs_1011 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311700" y="2238975"/>
            <a:ext cx="846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pen Sans"/>
                <a:ea typeface="Open Sans"/>
                <a:cs typeface="Open Sans"/>
                <a:sym typeface="Open Sans"/>
              </a:rPr>
              <a:t>◆ </a:t>
            </a:r>
            <a:r>
              <a:rPr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Number of Gene Set </a:t>
            </a:r>
            <a:r>
              <a:rPr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Enrichment</a:t>
            </a:r>
            <a:r>
              <a:rPr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(padj&lt;0.05)    ◆ Days     ◆ Type Cell    ◆ Code_</a:t>
            </a:r>
            <a:r>
              <a:rPr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illustrating trends</a:t>
            </a:r>
            <a:r>
              <a:rPr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ex:FAPs_Up0DownUp 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311700" y="2592975"/>
            <a:ext cx="857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pen Sans"/>
                <a:ea typeface="Open Sans"/>
                <a:cs typeface="Open Sans"/>
                <a:sym typeface="Open Sans"/>
              </a:rPr>
              <a:t>◆ </a:t>
            </a:r>
            <a:r>
              <a:rPr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Number of Interaction </a:t>
            </a:r>
            <a:r>
              <a:rPr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Receptor</a:t>
            </a:r>
            <a:r>
              <a:rPr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Ligand             ◆ Days     ◆ Type Cell    ◆ NumberOnlyYoung/Old/Share  ◆ Code trends O&amp;Y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/>
          <p:nvPr>
            <p:ph type="title"/>
          </p:nvPr>
        </p:nvSpPr>
        <p:spPr>
          <a:xfrm>
            <a:off x="311700" y="351028"/>
            <a:ext cx="8520600" cy="9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Objectives</a:t>
            </a:r>
            <a:endParaRPr/>
          </a:p>
        </p:txBody>
      </p:sp>
      <p:pic>
        <p:nvPicPr>
          <p:cNvPr id="331" name="Google Shape;3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503" y="3665050"/>
            <a:ext cx="1743900" cy="189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875" y="-1"/>
            <a:ext cx="6805124" cy="38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8"/>
          <p:cNvSpPr txBox="1"/>
          <p:nvPr/>
        </p:nvSpPr>
        <p:spPr>
          <a:xfrm>
            <a:off x="330425" y="1456900"/>
            <a:ext cx="174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Shiny Application to explore datas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/>
        </p:nvSpPr>
        <p:spPr>
          <a:xfrm>
            <a:off x="371625" y="262800"/>
            <a:ext cx="3555900" cy="7857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3">
            <a:alphaModFix/>
          </a:blip>
          <a:srcRect b="0" l="827" r="699" t="0"/>
          <a:stretch/>
        </p:blipFill>
        <p:spPr>
          <a:xfrm>
            <a:off x="141575" y="1446500"/>
            <a:ext cx="5459675" cy="35197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>
            <p:ph type="title"/>
          </p:nvPr>
        </p:nvSpPr>
        <p:spPr>
          <a:xfrm>
            <a:off x="319225" y="193800"/>
            <a:ext cx="3555900" cy="9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Experiment design</a:t>
            </a:r>
            <a:endParaRPr b="1"/>
          </a:p>
        </p:txBody>
      </p:sp>
      <p:graphicFrame>
        <p:nvGraphicFramePr>
          <p:cNvPr id="91" name="Google Shape;91;p15"/>
          <p:cNvGraphicFramePr/>
          <p:nvPr/>
        </p:nvGraphicFramePr>
        <p:xfrm>
          <a:off x="5646325" y="172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{4F373E45-2585-4857-814C-AE581548D479}</a:tableStyleId>
              </a:tblPr>
              <a:tblGrid>
                <a:gridCol w="976875"/>
                <a:gridCol w="562925"/>
                <a:gridCol w="562925"/>
                <a:gridCol w="562925"/>
                <a:gridCol w="562925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Cell sequenced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D0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D2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D4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D7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ECs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B2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FAPs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E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E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E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E442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Mac-M1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5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5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Mac-M2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79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79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79A7"/>
                    </a:solidFill>
                  </a:tcPr>
                </a:tc>
              </a:tr>
              <a:tr h="33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Neutrophils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E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MuSc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B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B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B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B4E9"/>
                    </a:solidFill>
                  </a:tcPr>
                </a:tc>
              </a:tr>
            </a:tbl>
          </a:graphicData>
        </a:graphic>
      </p:graphicFrame>
      <p:sp>
        <p:nvSpPr>
          <p:cNvPr id="92" name="Google Shape;92;p15"/>
          <p:cNvSpPr/>
          <p:nvPr/>
        </p:nvSpPr>
        <p:spPr>
          <a:xfrm>
            <a:off x="4149325" y="4813800"/>
            <a:ext cx="1419300" cy="20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6803900" y="1185075"/>
            <a:ext cx="13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18 conditions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1982600" y="1291700"/>
            <a:ext cx="225288" cy="293598"/>
          </a:xfrm>
          <a:prstGeom prst="lightningBol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1644650" y="1093600"/>
            <a:ext cx="78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Open Sans"/>
                <a:ea typeface="Open Sans"/>
                <a:cs typeface="Open Sans"/>
                <a:sym typeface="Open Sans"/>
              </a:rPr>
              <a:t>cardiotoxine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371625" y="193800"/>
            <a:ext cx="4787400" cy="9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Pretreatment RNA-seq data</a:t>
            </a:r>
            <a:endParaRPr b="1"/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b="612" l="0" r="0" t="602"/>
          <a:stretch/>
        </p:blipFill>
        <p:spPr>
          <a:xfrm>
            <a:off x="0" y="1405425"/>
            <a:ext cx="6178325" cy="377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>
            <a:off x="1763713" y="1366825"/>
            <a:ext cx="2560800" cy="20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4295525" y="4921150"/>
            <a:ext cx="1882800" cy="25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71625" y="262800"/>
            <a:ext cx="4614900" cy="7857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9601" y="977100"/>
            <a:ext cx="2660874" cy="425739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6460825" y="662025"/>
            <a:ext cx="256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latin typeface="Open Sans"/>
                <a:ea typeface="Open Sans"/>
                <a:cs typeface="Open Sans"/>
                <a:sym typeface="Open Sans"/>
              </a:rPr>
              <a:t>Filter1:</a:t>
            </a:r>
            <a:r>
              <a:rPr lang="fr" sz="1100">
                <a:latin typeface="Open Sans"/>
                <a:ea typeface="Open Sans"/>
                <a:cs typeface="Open Sans"/>
                <a:sym typeface="Open Sans"/>
              </a:rPr>
              <a:t> Keep only 40% express gene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821300" y="5134400"/>
            <a:ext cx="313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Open Sans"/>
                <a:ea typeface="Open Sans"/>
                <a:cs typeface="Open Sans"/>
                <a:sym typeface="Open Sans"/>
              </a:rPr>
              <a:t>* Filter4: Genes associated with severals transcripts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160375" y="142677"/>
            <a:ext cx="4045200" cy="7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Preliminary exploration</a:t>
            </a:r>
            <a:endParaRPr b="1"/>
          </a:p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310550" y="883795"/>
            <a:ext cx="40452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Principal Component Analysis</a:t>
            </a:r>
            <a:endParaRPr b="1"/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0" l="0" r="2238" t="6994"/>
          <a:stretch/>
        </p:blipFill>
        <p:spPr>
          <a:xfrm>
            <a:off x="0" y="2080225"/>
            <a:ext cx="4531077" cy="266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125275" y="4994050"/>
            <a:ext cx="434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pen Sans"/>
                <a:ea typeface="Open Sans"/>
                <a:cs typeface="Open Sans"/>
                <a:sym typeface="Open Sans"/>
              </a:rPr>
              <a:t>Expression grouping by type cell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4741438" y="2503500"/>
            <a:ext cx="434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latin typeface="Open Sans"/>
                <a:ea typeface="Open Sans"/>
                <a:cs typeface="Open Sans"/>
                <a:sym typeface="Open Sans"/>
              </a:rPr>
              <a:t>PCA for each type of cell and for each day post injury</a:t>
            </a:r>
            <a:endParaRPr sz="1100" u="sng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464" y="407025"/>
            <a:ext cx="4340700" cy="162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5">
            <a:alphaModFix/>
          </a:blip>
          <a:srcRect b="0" l="0" r="0" t="5015"/>
          <a:stretch/>
        </p:blipFill>
        <p:spPr>
          <a:xfrm>
            <a:off x="4757713" y="2857500"/>
            <a:ext cx="4308127" cy="245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125275" y="1726213"/>
            <a:ext cx="434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latin typeface="Open Sans"/>
                <a:ea typeface="Open Sans"/>
                <a:cs typeface="Open Sans"/>
                <a:sym typeface="Open Sans"/>
              </a:rPr>
              <a:t>PCA on all data frame </a:t>
            </a:r>
            <a:endParaRPr sz="1100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4683488" y="53013"/>
            <a:ext cx="434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latin typeface="Open Sans"/>
                <a:ea typeface="Open Sans"/>
                <a:cs typeface="Open Sans"/>
                <a:sym typeface="Open Sans"/>
              </a:rPr>
              <a:t>PCA for each type of cell </a:t>
            </a:r>
            <a:endParaRPr sz="1100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4683475" y="2034800"/>
            <a:ext cx="434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Expression grouping by days post injury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4741450" y="5313075"/>
            <a:ext cx="434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Expression slightly grouping by age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>
            <a:off x="405525" y="262300"/>
            <a:ext cx="2861400" cy="7857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28" name="Google Shape;128;p18"/>
          <p:cNvSpPr txBox="1"/>
          <p:nvPr>
            <p:ph type="title"/>
          </p:nvPr>
        </p:nvSpPr>
        <p:spPr>
          <a:xfrm>
            <a:off x="740325" y="193300"/>
            <a:ext cx="2293800" cy="9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Major Steps</a:t>
            </a:r>
            <a:endParaRPr b="1"/>
          </a:p>
        </p:txBody>
      </p:sp>
      <p:sp>
        <p:nvSpPr>
          <p:cNvPr id="129" name="Google Shape;129;p18"/>
          <p:cNvSpPr/>
          <p:nvPr/>
        </p:nvSpPr>
        <p:spPr>
          <a:xfrm>
            <a:off x="5592450" y="1796175"/>
            <a:ext cx="3509400" cy="831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Differential Expressed Genes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Gene Set Enrichment Analysis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Gene Tissues Specificity (tau)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Ligands Receptors Analysis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5557300" y="1756775"/>
            <a:ext cx="232800" cy="9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4423213" y="1184575"/>
            <a:ext cx="1426800" cy="7857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Static analysis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2251950" y="1279588"/>
            <a:ext cx="136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upstream analysis</a:t>
            </a:r>
            <a:endParaRPr i="1" sz="1100"/>
          </a:p>
        </p:txBody>
      </p:sp>
      <p:cxnSp>
        <p:nvCxnSpPr>
          <p:cNvPr id="133" name="Google Shape;133;p18"/>
          <p:cNvCxnSpPr>
            <a:stCxn id="131" idx="0"/>
            <a:endCxn id="129" idx="0"/>
          </p:cNvCxnSpPr>
          <p:nvPr/>
        </p:nvCxnSpPr>
        <p:spPr>
          <a:xfrm flipH="1" rot="-5400000">
            <a:off x="5733838" y="390925"/>
            <a:ext cx="611700" cy="2199000"/>
          </a:xfrm>
          <a:prstGeom prst="curvedConnector3">
            <a:avLst>
              <a:gd fmla="val -3892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8"/>
          <p:cNvSpPr txBox="1"/>
          <p:nvPr/>
        </p:nvSpPr>
        <p:spPr>
          <a:xfrm>
            <a:off x="6722500" y="929200"/>
            <a:ext cx="186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downstream analysis</a:t>
            </a:r>
            <a:endParaRPr i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2536350" y="3164800"/>
            <a:ext cx="40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Differential expression between 2 time points: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36" name="Google Shape;136;p18"/>
          <p:cNvGraphicFramePr/>
          <p:nvPr/>
        </p:nvGraphicFramePr>
        <p:xfrm>
          <a:off x="3494525" y="35597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{4F373E45-2585-4857-814C-AE581548D479}</a:tableStyleId>
              </a:tblPr>
              <a:tblGrid>
                <a:gridCol w="623550"/>
                <a:gridCol w="382850"/>
                <a:gridCol w="382850"/>
                <a:gridCol w="382850"/>
                <a:gridCol w="382850"/>
              </a:tblGrid>
              <a:tr h="352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Cell sequenced</a:t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D0</a:t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D2</a:t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D4</a:t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D7</a:t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Ecs</a:t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2B2"/>
                    </a:solidFill>
                  </a:tcPr>
                </a:tc>
              </a:tr>
              <a:tr h="23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FAPs</a:t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E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E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E44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E442"/>
                    </a:solidFill>
                  </a:tcPr>
                </a:tc>
              </a:tr>
              <a:tr h="23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Mac-M1</a:t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5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5E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Mac-M2</a:t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79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79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79A7"/>
                    </a:solidFill>
                  </a:tcPr>
                </a:tc>
              </a:tr>
              <a:tr h="23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Neutrophils</a:t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E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MuSc</a:t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B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B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B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B4E9"/>
                    </a:solidFill>
                  </a:tcPr>
                </a:tc>
              </a:tr>
            </a:tbl>
          </a:graphicData>
        </a:graphic>
      </p:graphicFrame>
      <p:sp>
        <p:nvSpPr>
          <p:cNvPr id="137" name="Google Shape;137;p18"/>
          <p:cNvSpPr/>
          <p:nvPr/>
        </p:nvSpPr>
        <p:spPr>
          <a:xfrm>
            <a:off x="4423213" y="2409150"/>
            <a:ext cx="1426800" cy="785700"/>
          </a:xfrm>
          <a:prstGeom prst="homePlate">
            <a:avLst>
              <a:gd fmla="val 50000" name="adj"/>
            </a:avLst>
          </a:prstGeom>
          <a:solidFill>
            <a:srgbClr val="CCA67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Open Sans"/>
                <a:ea typeface="Open Sans"/>
                <a:cs typeface="Open Sans"/>
                <a:sym typeface="Open Sans"/>
              </a:rPr>
              <a:t>Dynamic analysis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75212" y="1796175"/>
            <a:ext cx="1532100" cy="785700"/>
          </a:xfrm>
          <a:prstGeom prst="homePlate">
            <a:avLst>
              <a:gd fmla="val 50000" name="adj"/>
            </a:avLst>
          </a:prstGeom>
          <a:solidFill>
            <a:srgbClr val="C7B1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Experimental design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1607325" y="1796175"/>
            <a:ext cx="1426800" cy="785700"/>
          </a:xfrm>
          <a:prstGeom prst="homePlate">
            <a:avLst>
              <a:gd fmla="val 50000" name="adj"/>
            </a:avLst>
          </a:prstGeom>
          <a:solidFill>
            <a:srgbClr val="C7B1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Pretreatment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3034125" y="1796175"/>
            <a:ext cx="1426800" cy="785700"/>
          </a:xfrm>
          <a:prstGeom prst="homePlate">
            <a:avLst>
              <a:gd fmla="val 50000" name="adj"/>
            </a:avLst>
          </a:prstGeom>
          <a:solidFill>
            <a:srgbClr val="C7B1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Preliminary exploration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1" name="Google Shape;141;p18"/>
          <p:cNvCxnSpPr>
            <a:stCxn id="139" idx="0"/>
            <a:endCxn id="140" idx="0"/>
          </p:cNvCxnSpPr>
          <p:nvPr/>
        </p:nvCxnSpPr>
        <p:spPr>
          <a:xfrm flipH="1" rot="-5400000">
            <a:off x="2837400" y="1083075"/>
            <a:ext cx="600" cy="14268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>
            <a:off x="405525" y="262300"/>
            <a:ext cx="3454500" cy="7857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40325" y="193300"/>
            <a:ext cx="2293800" cy="9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Major Steps</a:t>
            </a:r>
            <a:endParaRPr b="1"/>
          </a:p>
        </p:txBody>
      </p:sp>
      <p:sp>
        <p:nvSpPr>
          <p:cNvPr id="148" name="Google Shape;148;p19"/>
          <p:cNvSpPr/>
          <p:nvPr/>
        </p:nvSpPr>
        <p:spPr>
          <a:xfrm>
            <a:off x="75212" y="1796175"/>
            <a:ext cx="1532100" cy="785700"/>
          </a:xfrm>
          <a:prstGeom prst="homePlate">
            <a:avLst>
              <a:gd fmla="val 50000" name="adj"/>
            </a:avLst>
          </a:prstGeom>
          <a:solidFill>
            <a:srgbClr val="C7B1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Experimental design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1262425" y="3562825"/>
            <a:ext cx="4587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latin typeface="Open Sans"/>
                <a:ea typeface="Open Sans"/>
                <a:cs typeface="Open Sans"/>
                <a:sym typeface="Open Sans"/>
              </a:rPr>
              <a:t>Axis of analysis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Young vs Old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Cell type: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Endothelial Cell - ECs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Neutrophils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Muscle Stem Cell - MuSCs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Days post injury : D0, D2, D4 et D7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4460925" y="4206575"/>
            <a:ext cx="404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Macrophage 1 - Mac_M1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Macrophage 2 - Mac_M2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FibroAdipogenic Progenitors - FAPs</a:t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1607325" y="1796175"/>
            <a:ext cx="1426800" cy="785700"/>
          </a:xfrm>
          <a:prstGeom prst="homePlate">
            <a:avLst>
              <a:gd fmla="val 50000" name="adj"/>
            </a:avLst>
          </a:prstGeom>
          <a:solidFill>
            <a:srgbClr val="C7B1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Pretreatment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3034125" y="1796175"/>
            <a:ext cx="1426800" cy="785700"/>
          </a:xfrm>
          <a:prstGeom prst="homePlate">
            <a:avLst>
              <a:gd fmla="val 50000" name="adj"/>
            </a:avLst>
          </a:prstGeom>
          <a:solidFill>
            <a:srgbClr val="C7B1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Preliminary exploration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5557300" y="1756775"/>
            <a:ext cx="2328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19"/>
          <p:cNvCxnSpPr>
            <a:stCxn id="151" idx="0"/>
            <a:endCxn id="152" idx="0"/>
          </p:cNvCxnSpPr>
          <p:nvPr/>
        </p:nvCxnSpPr>
        <p:spPr>
          <a:xfrm flipH="1" rot="-5400000">
            <a:off x="2837400" y="1083075"/>
            <a:ext cx="600" cy="14268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19"/>
          <p:cNvSpPr txBox="1"/>
          <p:nvPr/>
        </p:nvSpPr>
        <p:spPr>
          <a:xfrm>
            <a:off x="2251950" y="1279588"/>
            <a:ext cx="136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upstream analysis</a:t>
            </a:r>
            <a:endParaRPr i="1" sz="1100"/>
          </a:p>
        </p:txBody>
      </p:sp>
      <p:sp>
        <p:nvSpPr>
          <p:cNvPr id="156" name="Google Shape;156;p19"/>
          <p:cNvSpPr txBox="1"/>
          <p:nvPr/>
        </p:nvSpPr>
        <p:spPr>
          <a:xfrm>
            <a:off x="6722500" y="929200"/>
            <a:ext cx="186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downstream analysis</a:t>
            </a:r>
            <a:endParaRPr i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5592450" y="1796175"/>
            <a:ext cx="3509400" cy="831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Differential Expressed Genes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Gene Set Enrichment Analysis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Gene Tissues Specificity (tau)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Ligands Receptors Analysis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5557300" y="1756775"/>
            <a:ext cx="232800" cy="9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4423213" y="1184575"/>
            <a:ext cx="1426800" cy="7857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Open Sans"/>
                <a:ea typeface="Open Sans"/>
                <a:cs typeface="Open Sans"/>
                <a:sym typeface="Open Sans"/>
              </a:rPr>
              <a:t>Static analysis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4423213" y="2409150"/>
            <a:ext cx="1426800" cy="785700"/>
          </a:xfrm>
          <a:prstGeom prst="homePlate">
            <a:avLst>
              <a:gd fmla="val 50000" name="adj"/>
            </a:avLst>
          </a:prstGeom>
          <a:solidFill>
            <a:srgbClr val="C7B1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Dynamic analysis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1" name="Google Shape;161;p19"/>
          <p:cNvCxnSpPr>
            <a:stCxn id="159" idx="0"/>
            <a:endCxn id="157" idx="0"/>
          </p:cNvCxnSpPr>
          <p:nvPr/>
        </p:nvCxnSpPr>
        <p:spPr>
          <a:xfrm flipH="1" rot="-5400000">
            <a:off x="5733838" y="390925"/>
            <a:ext cx="611700" cy="2199000"/>
          </a:xfrm>
          <a:prstGeom prst="curvedConnector3">
            <a:avLst>
              <a:gd fmla="val -3892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075" y="47275"/>
            <a:ext cx="4408997" cy="541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1"/>
          <p:cNvPicPr preferRelativeResize="0"/>
          <p:nvPr/>
        </p:nvPicPr>
        <p:blipFill rotWithShape="1">
          <a:blip r:embed="rId3">
            <a:alphaModFix/>
          </a:blip>
          <a:srcRect b="74500" l="0" r="0" t="0"/>
          <a:stretch/>
        </p:blipFill>
        <p:spPr>
          <a:xfrm>
            <a:off x="-2085775" y="608300"/>
            <a:ext cx="12888252" cy="403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